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6" r:id="rId2"/>
    <p:sldId id="316" r:id="rId3"/>
    <p:sldId id="307" r:id="rId4"/>
    <p:sldId id="308" r:id="rId5"/>
    <p:sldId id="309" r:id="rId6"/>
    <p:sldId id="311" r:id="rId7"/>
    <p:sldId id="315" r:id="rId8"/>
    <p:sldId id="310" r:id="rId9"/>
    <p:sldId id="317" r:id="rId10"/>
    <p:sldId id="312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660"/>
  </p:normalViewPr>
  <p:slideViewPr>
    <p:cSldViewPr snapToGrid="0">
      <p:cViewPr>
        <p:scale>
          <a:sx n="86" d="100"/>
          <a:sy n="86" d="100"/>
        </p:scale>
        <p:origin x="564" y="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3757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1352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167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916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7742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682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6434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558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5929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7E76FA5B-1367-4651-9279-D5DF653AC7F2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0356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4753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7E76FA5B-1367-4651-9279-D5DF653AC7F2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1316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ITEC 3200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Introduction to Databases </a:t>
            </a:r>
          </a:p>
        </p:txBody>
      </p:sp>
    </p:spTree>
    <p:extLst>
      <p:ext uri="{BB962C8B-B14F-4D97-AF65-F5344CB8AC3E}">
        <p14:creationId xmlns:p14="http://schemas.microsoft.com/office/powerpoint/2010/main" val="1314961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318247"/>
            <a:ext cx="10058400" cy="1419113"/>
          </a:xfrm>
        </p:spPr>
        <p:txBody>
          <a:bodyPr>
            <a:normAutofit fontScale="90000"/>
          </a:bodyPr>
          <a:lstStyle/>
          <a:p>
            <a:r>
              <a:rPr lang="en-US"/>
              <a:t>Example – In the table below, which table has the foreign key and what does referential integrity ensure?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F4E419A-B54E-40B4-84C4-2E2E85E052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3567" y="2068764"/>
            <a:ext cx="10121153" cy="3207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03724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343252-7D82-4FA2-826C-5D68538457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Topic Covered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0DE91A-55B8-4B8D-AA73-470714057D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Database Keys</a:t>
            </a:r>
          </a:p>
          <a:p>
            <a:pPr lvl="1"/>
            <a:r>
              <a:rPr lang="en-US"/>
              <a:t>Surrogate keys</a:t>
            </a:r>
          </a:p>
          <a:p>
            <a:pPr lvl="1"/>
            <a:r>
              <a:rPr lang="en-US"/>
              <a:t>Foreign keys</a:t>
            </a:r>
          </a:p>
          <a:p>
            <a:pPr lvl="1"/>
            <a:r>
              <a:rPr lang="en-US"/>
              <a:t>Referential Integrity </a:t>
            </a:r>
          </a:p>
        </p:txBody>
      </p:sp>
    </p:spTree>
    <p:extLst>
      <p:ext uri="{BB962C8B-B14F-4D97-AF65-F5344CB8AC3E}">
        <p14:creationId xmlns:p14="http://schemas.microsoft.com/office/powerpoint/2010/main" val="58243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Surrogate keys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/>
              <a:t>Is a type of  primary key whose value is assigned by the DBMS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/>
              <a:t>In situations where composite keys might not be viable to use, we can have the DBMS create a primary key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/>
              <a:t>We call these as surrogate keys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/>
              <a:t>It is not feasible to manually create a unique value each time a new record is added, therefore surrogate keys are often used to create identifiers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/>
              <a:t>So for example, </a:t>
            </a:r>
            <a:r>
              <a:rPr lang="en-US" err="1"/>
              <a:t>StudentId</a:t>
            </a:r>
            <a:r>
              <a:rPr lang="en-US"/>
              <a:t>, </a:t>
            </a:r>
            <a:r>
              <a:rPr lang="en-US" err="1"/>
              <a:t>CustomerID</a:t>
            </a:r>
            <a:r>
              <a:rPr lang="en-US"/>
              <a:t>, </a:t>
            </a:r>
            <a:r>
              <a:rPr lang="en-US" err="1"/>
              <a:t>EmployeeID</a:t>
            </a:r>
            <a:r>
              <a:rPr lang="en-US"/>
              <a:t> are examples of possible surrogate keys if they are created by the DBMS</a:t>
            </a:r>
          </a:p>
          <a:p>
            <a:pPr>
              <a:buFont typeface="Wingdings" panose="05000000000000000000" pitchFamily="2" charset="2"/>
              <a:buChar char="q"/>
            </a:pPr>
            <a:endParaRPr lang="en-US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0834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Relationships between tables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400"/>
              <a:t>In a relational database, tables are related together via common fields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400"/>
              <a:t>Examples of a relationships include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2200"/>
              <a:t>A Customer buys products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2200"/>
              <a:t>A doctors sees patients 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2200"/>
              <a:t>A student enrolls in courses </a:t>
            </a:r>
          </a:p>
        </p:txBody>
      </p:sp>
    </p:spTree>
    <p:extLst>
      <p:ext uri="{BB962C8B-B14F-4D97-AF65-F5344CB8AC3E}">
        <p14:creationId xmlns:p14="http://schemas.microsoft.com/office/powerpoint/2010/main" val="4274091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Foreign Keys (FK)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/>
              <a:t>A</a:t>
            </a:r>
            <a:r>
              <a:rPr lang="en-US" i="1"/>
              <a:t> foreign key (FK)</a:t>
            </a:r>
            <a:r>
              <a:rPr lang="en-US"/>
              <a:t> is an attribute in a table that references the primary key in another table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/>
              <a:t>Both foreign and the referenced primary key from the other table </a:t>
            </a:r>
            <a:r>
              <a:rPr lang="en-US" b="1"/>
              <a:t>must be of the same data type.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/>
              <a:t>Helps with establishing relationships between tables 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3893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/>
              <a:t>In the schema below, </a:t>
            </a:r>
            <a:r>
              <a:rPr lang="en-US" sz="3200" err="1"/>
              <a:t>Drivers_License</a:t>
            </a:r>
            <a:r>
              <a:rPr lang="en-US" sz="3200"/>
              <a:t> in the RENTAL table is a foreign key that references </a:t>
            </a:r>
            <a:r>
              <a:rPr lang="en-US" sz="3200" err="1"/>
              <a:t>DriversLicense</a:t>
            </a:r>
            <a:r>
              <a:rPr lang="en-US" sz="3200"/>
              <a:t> in the CUSTOMERS table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95216" y="1846263"/>
            <a:ext cx="8662528" cy="402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2221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Which table has the foreign key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27328" y="1846263"/>
            <a:ext cx="8397670" cy="402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4311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Referential Integrity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The property of referential integrity ensures that if an attribute or table field references another field in a different table, there is a matching value for that attribute in the other table </a:t>
            </a:r>
          </a:p>
          <a:p>
            <a:r>
              <a:rPr lang="en-US"/>
              <a:t>So in the example below, the property of referential integrity ensures that for every value of Bike_ID in the RENTAL table, there is a corresponding matching value for BIKE_ID in the BIKE table </a:t>
            </a:r>
          </a:p>
          <a:p>
            <a:endParaRPr lang="en-US"/>
          </a:p>
          <a:p>
            <a:endParaRPr lang="en-US"/>
          </a:p>
        </p:txBody>
      </p:sp>
      <p:pic>
        <p:nvPicPr>
          <p:cNvPr id="5" name="Content Placeholder 3">
            <a:extLst>
              <a:ext uri="{FF2B5EF4-FFF2-40B4-BE49-F238E27FC236}">
                <a16:creationId xmlns:a16="http://schemas.microsoft.com/office/drawing/2014/main" id="{8FDEE942-FEF1-45BD-9856-B43245F50F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5046" y="3401744"/>
            <a:ext cx="5995991" cy="2872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02227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153E57-6408-443E-B179-FCA40109F8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/>
              <a:t>Referential Integrity- Below if we look at values for BikeID in the Rental table you see that there is a matching value in the Bike Table for BikeID 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9C2718C-9BBE-484F-8632-61A6010CB6F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646" y="3089743"/>
            <a:ext cx="4694236" cy="135480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624C6AF-9AA6-40BB-9611-C4FDEDC54F6E}"/>
              </a:ext>
            </a:extLst>
          </p:cNvPr>
          <p:cNvSpPr txBox="1"/>
          <p:nvPr/>
        </p:nvSpPr>
        <p:spPr>
          <a:xfrm>
            <a:off x="7597588" y="2478742"/>
            <a:ext cx="26221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Rental table records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069F063-CD3C-490D-AB61-FD36BF1F15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5331" y="3347876"/>
            <a:ext cx="5907740" cy="68946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428C0C2-15A9-473C-856A-6E7FB931C81F}"/>
              </a:ext>
            </a:extLst>
          </p:cNvPr>
          <p:cNvSpPr txBox="1"/>
          <p:nvPr/>
        </p:nvSpPr>
        <p:spPr>
          <a:xfrm>
            <a:off x="1210235" y="2510118"/>
            <a:ext cx="26221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BIKE table records </a:t>
            </a:r>
          </a:p>
        </p:txBody>
      </p:sp>
    </p:spTree>
    <p:extLst>
      <p:ext uri="{BB962C8B-B14F-4D97-AF65-F5344CB8AC3E}">
        <p14:creationId xmlns:p14="http://schemas.microsoft.com/office/powerpoint/2010/main" val="3362958896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6221</TotalTime>
  <Words>348</Words>
  <Application>Microsoft Office PowerPoint</Application>
  <PresentationFormat>Widescreen</PresentationFormat>
  <Paragraphs>32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Calibri</vt:lpstr>
      <vt:lpstr>Calibri Light</vt:lpstr>
      <vt:lpstr>Wingdings</vt:lpstr>
      <vt:lpstr>Retrospect</vt:lpstr>
      <vt:lpstr>ITEC 3200</vt:lpstr>
      <vt:lpstr>Topic Covered </vt:lpstr>
      <vt:lpstr>Surrogate keys </vt:lpstr>
      <vt:lpstr>Relationships between tables </vt:lpstr>
      <vt:lpstr>Foreign Keys (FK) </vt:lpstr>
      <vt:lpstr>In the schema below, Drivers_License in the RENTAL table is a foreign key that references DriversLicense in the CUSTOMERS table</vt:lpstr>
      <vt:lpstr>Which table has the foreign key</vt:lpstr>
      <vt:lpstr>Referential Integrity </vt:lpstr>
      <vt:lpstr>Referential Integrity- Below if we look at values for BikeID in the Rental table you see that there is a matching value in the Bike Table for BikeID </vt:lpstr>
      <vt:lpstr>Example – In the table below, which table has the foreign key and what does referential integrity ensure?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ITEC 3200</dc:title>
  <dc:creator>Sherly Abraham</dc:creator>
  <cp:lastModifiedBy>Sherly Abraham</cp:lastModifiedBy>
  <cp:revision>137</cp:revision>
  <dcterms:created xsi:type="dcterms:W3CDTF">2019-08-15T15:00:50Z</dcterms:created>
  <dcterms:modified xsi:type="dcterms:W3CDTF">2020-07-30T15:30:49Z</dcterms:modified>
</cp:coreProperties>
</file>